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Raleway" pitchFamily="2" charset="0"/>
      <p:regular r:id="rId12"/>
      <p:bold r:id="rId13"/>
      <p:italic r:id="rId14"/>
      <p:boldItalic r:id="rId15"/>
    </p:embeddedFont>
    <p:embeddedFont>
      <p:font typeface="Raleway Bold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370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E0DCD-B056-4B41-891B-924A47DCAD74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DD3F6-55CB-40B9-99CB-8F5D7AD6D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619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DD3F6-55CB-40B9-99CB-8F5D7AD6DD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97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5143500"/>
            <a:chOff x="0" y="0"/>
            <a:chExt cx="4816593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BBD8D8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77911" y="3936365"/>
            <a:ext cx="11732179" cy="2232159"/>
            <a:chOff x="0" y="0"/>
            <a:chExt cx="3089956" cy="5878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89957" cy="587894"/>
            </a:xfrm>
            <a:custGeom>
              <a:avLst/>
              <a:gdLst/>
              <a:ahLst/>
              <a:cxnLst/>
              <a:rect l="l" t="t" r="r" b="b"/>
              <a:pathLst>
                <a:path w="3089957" h="587894">
                  <a:moveTo>
                    <a:pt x="0" y="0"/>
                  </a:moveTo>
                  <a:lnTo>
                    <a:pt x="3089957" y="0"/>
                  </a:lnTo>
                  <a:lnTo>
                    <a:pt x="3089957" y="587894"/>
                  </a:lnTo>
                  <a:lnTo>
                    <a:pt x="0" y="5878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95250"/>
              <a:ext cx="3089956" cy="6831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00"/>
                </a:lnSpc>
              </a:pPr>
              <a:r>
                <a:rPr lang="en-US" sz="35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Arimo"/>
                  <a:cs typeface="Times New Roman" panose="02020603050405020304" pitchFamily="18" charset="0"/>
                  <a:sym typeface="Arimo"/>
                </a:rPr>
                <a:t>CAN  LLMS PREDICT HUMAN NEURAL ACTIVATION?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995181" y="7707452"/>
            <a:ext cx="4297638" cy="1030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2"/>
              </a:lnSpc>
            </a:pPr>
            <a:r>
              <a:rPr lang="en-US" sz="2937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Rădulescu Horia Filip - 334</a:t>
            </a:r>
          </a:p>
          <a:p>
            <a:pPr algn="ctr">
              <a:lnSpc>
                <a:spcPts val="4112"/>
              </a:lnSpc>
              <a:spcBef>
                <a:spcPct val="0"/>
              </a:spcBef>
            </a:pPr>
            <a:r>
              <a:rPr lang="en-US" sz="2937" dirty="0" err="1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Zidăroiu</a:t>
            </a:r>
            <a:r>
              <a:rPr lang="en-US" sz="2937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Maria - 334</a:t>
            </a:r>
          </a:p>
        </p:txBody>
      </p:sp>
      <p:pic>
        <p:nvPicPr>
          <p:cNvPr id="1026" name="Picture 2" descr="Neuron PNGs for Free Download">
            <a:extLst>
              <a:ext uri="{FF2B5EF4-FFF2-40B4-BE49-F238E27FC236}">
                <a16:creationId xmlns:a16="http://schemas.microsoft.com/office/drawing/2014/main" id="{76174D9D-7A4A-D2A5-5C84-01084F590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8400" y="4686300"/>
            <a:ext cx="333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05835" cy="10287000"/>
            <a:chOff x="0" y="0"/>
            <a:chExt cx="16607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0796" cy="2709333"/>
            </a:xfrm>
            <a:custGeom>
              <a:avLst/>
              <a:gdLst/>
              <a:ahLst/>
              <a:cxnLst/>
              <a:rect l="l" t="t" r="r" b="b"/>
              <a:pathLst>
                <a:path w="1660796" h="2709333">
                  <a:moveTo>
                    <a:pt x="0" y="0"/>
                  </a:moveTo>
                  <a:lnTo>
                    <a:pt x="1660796" y="0"/>
                  </a:lnTo>
                  <a:lnTo>
                    <a:pt x="16607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D8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607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99479" y="754646"/>
            <a:ext cx="6144521" cy="1321756"/>
            <a:chOff x="0" y="0"/>
            <a:chExt cx="1618310" cy="3481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8310" cy="348117"/>
            </a:xfrm>
            <a:custGeom>
              <a:avLst/>
              <a:gdLst/>
              <a:ahLst/>
              <a:cxnLst/>
              <a:rect l="l" t="t" r="r" b="b"/>
              <a:pathLst>
                <a:path w="1618310" h="348117">
                  <a:moveTo>
                    <a:pt x="0" y="0"/>
                  </a:moveTo>
                  <a:lnTo>
                    <a:pt x="1618310" y="0"/>
                  </a:lnTo>
                  <a:lnTo>
                    <a:pt x="1618310" y="348117"/>
                  </a:lnTo>
                  <a:lnTo>
                    <a:pt x="0" y="348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18310" cy="367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aleway Bold"/>
                  <a:cs typeface="Times New Roman" panose="02020603050405020304" pitchFamily="18" charset="0"/>
                  <a:sym typeface="Raleway Bold"/>
                </a:rPr>
                <a:t>Introduction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44000" y="2403793"/>
            <a:ext cx="8516169" cy="601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    Recent advances in large language models (LLMs) enable not only text generation but also the prediction of human brain activity. 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    Our project aims to test the extent to which LLMs can predict human neural activation and to identify the models and strategies that best align with brain language processing.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    Understanding how LLMs relate to human brain activity can provide insights into both the mechanisms of language processing in the brain and the development of more cognitively aligned artificial intelligence. </a:t>
            </a:r>
          </a:p>
        </p:txBody>
      </p:sp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C0E6E1-E947-2C20-66D2-1522323854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31" y="2439789"/>
            <a:ext cx="5067300" cy="7499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05835" cy="10287000"/>
            <a:chOff x="0" y="0"/>
            <a:chExt cx="16607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0796" cy="2709333"/>
            </a:xfrm>
            <a:custGeom>
              <a:avLst/>
              <a:gdLst/>
              <a:ahLst/>
              <a:cxnLst/>
              <a:rect l="l" t="t" r="r" b="b"/>
              <a:pathLst>
                <a:path w="1660796" h="2709333">
                  <a:moveTo>
                    <a:pt x="0" y="0"/>
                  </a:moveTo>
                  <a:lnTo>
                    <a:pt x="1660796" y="0"/>
                  </a:lnTo>
                  <a:lnTo>
                    <a:pt x="16607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D8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607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56252" y="538637"/>
            <a:ext cx="6144521" cy="1321756"/>
            <a:chOff x="0" y="0"/>
            <a:chExt cx="1618310" cy="3481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8310" cy="348117"/>
            </a:xfrm>
            <a:custGeom>
              <a:avLst/>
              <a:gdLst/>
              <a:ahLst/>
              <a:cxnLst/>
              <a:rect l="l" t="t" r="r" b="b"/>
              <a:pathLst>
                <a:path w="1618310" h="348117">
                  <a:moveTo>
                    <a:pt x="0" y="0"/>
                  </a:moveTo>
                  <a:lnTo>
                    <a:pt x="1618310" y="0"/>
                  </a:lnTo>
                  <a:lnTo>
                    <a:pt x="1618310" y="348117"/>
                  </a:lnTo>
                  <a:lnTo>
                    <a:pt x="0" y="348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18310" cy="367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aleway Bold"/>
                  <a:cs typeface="Times New Roman" panose="02020603050405020304" pitchFamily="18" charset="0"/>
                  <a:sym typeface="Raleway Bold"/>
                </a:rPr>
                <a:t>Previous Work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65945" y="3581014"/>
            <a:ext cx="8516169" cy="4909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Transformer models like GPT-2 and BERT can predict neural responses to sentences (Schrimpf et al., 2021).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LLM embeddings also capture how well humans understand stories (Toneva et al., 2022).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Larger models tend to align better with brain activity (Hewitt et al., 2023).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Model hierarchies reflect the brain’s language processing hierarchy (Schrimpf et al., 2024).</a:t>
            </a:r>
          </a:p>
          <a:p>
            <a:pPr algn="l">
              <a:lnSpc>
                <a:spcPts val="4339"/>
              </a:lnSpc>
            </a:pPr>
            <a:endParaRPr lang="en-US" sz="2799" dirty="0">
              <a:solidFill>
                <a:srgbClr val="000000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pic>
        <p:nvPicPr>
          <p:cNvPr id="12" name="Picture 11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D54207F5-1E3F-6C0D-6FC6-114DC876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139996"/>
            <a:ext cx="7626705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05835" cy="10287000"/>
            <a:chOff x="0" y="0"/>
            <a:chExt cx="16607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0796" cy="2709333"/>
            </a:xfrm>
            <a:custGeom>
              <a:avLst/>
              <a:gdLst/>
              <a:ahLst/>
              <a:cxnLst/>
              <a:rect l="l" t="t" r="r" b="b"/>
              <a:pathLst>
                <a:path w="1660796" h="2709333">
                  <a:moveTo>
                    <a:pt x="0" y="0"/>
                  </a:moveTo>
                  <a:lnTo>
                    <a:pt x="1660796" y="0"/>
                  </a:lnTo>
                  <a:lnTo>
                    <a:pt x="16607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D8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607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56252" y="538637"/>
            <a:ext cx="6144521" cy="1321756"/>
            <a:chOff x="0" y="0"/>
            <a:chExt cx="1618310" cy="3481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8310" cy="348117"/>
            </a:xfrm>
            <a:custGeom>
              <a:avLst/>
              <a:gdLst/>
              <a:ahLst/>
              <a:cxnLst/>
              <a:rect l="l" t="t" r="r" b="b"/>
              <a:pathLst>
                <a:path w="1618310" h="348117">
                  <a:moveTo>
                    <a:pt x="0" y="0"/>
                  </a:moveTo>
                  <a:lnTo>
                    <a:pt x="1618310" y="0"/>
                  </a:lnTo>
                  <a:lnTo>
                    <a:pt x="1618310" y="348117"/>
                  </a:lnTo>
                  <a:lnTo>
                    <a:pt x="0" y="348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18310" cy="367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aleway Bold"/>
                  <a:cs typeface="Times New Roman" panose="02020603050405020304" pitchFamily="18" charset="0"/>
                  <a:sym typeface="Raleway Bold"/>
                </a:rPr>
                <a:t>Data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296400" y="2857500"/>
            <a:ext cx="8516169" cy="601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Dataset: Pereira2018 fMRI dataset.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Subjects: Neural responses from multiple human participants listening to sentences and stories.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Stimuli: Visually presented passages, sentence by sentence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Data type: Textual stimuli (input to LLMs).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Brain activation measurements (fMRI) for each stimulus.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Purpose: Compare GPT-2 activations with human neural responses to evaluate alignment.</a:t>
            </a:r>
          </a:p>
          <a:p>
            <a:pPr algn="l">
              <a:lnSpc>
                <a:spcPts val="4339"/>
              </a:lnSpc>
            </a:pPr>
            <a:endParaRPr lang="en-US" sz="2799" dirty="0">
              <a:solidFill>
                <a:srgbClr val="000000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pic>
        <p:nvPicPr>
          <p:cNvPr id="2050" name="Picture 2" descr="What Is fMRI? Uses, How It Works, Duration, and What to Expect">
            <a:extLst>
              <a:ext uri="{FF2B5EF4-FFF2-40B4-BE49-F238E27FC236}">
                <a16:creationId xmlns:a16="http://schemas.microsoft.com/office/drawing/2014/main" id="{1B52CB89-2A57-03DC-DC85-DCAF8F91B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71" y="3695700"/>
            <a:ext cx="7543800" cy="3947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05835" cy="10287000"/>
            <a:chOff x="0" y="0"/>
            <a:chExt cx="16607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0796" cy="2709333"/>
            </a:xfrm>
            <a:custGeom>
              <a:avLst/>
              <a:gdLst/>
              <a:ahLst/>
              <a:cxnLst/>
              <a:rect l="l" t="t" r="r" b="b"/>
              <a:pathLst>
                <a:path w="1660796" h="2709333">
                  <a:moveTo>
                    <a:pt x="0" y="0"/>
                  </a:moveTo>
                  <a:lnTo>
                    <a:pt x="1660796" y="0"/>
                  </a:lnTo>
                  <a:lnTo>
                    <a:pt x="16607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D8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607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56252" y="538637"/>
            <a:ext cx="6144521" cy="1321756"/>
            <a:chOff x="0" y="0"/>
            <a:chExt cx="1618310" cy="3481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8310" cy="348117"/>
            </a:xfrm>
            <a:custGeom>
              <a:avLst/>
              <a:gdLst/>
              <a:ahLst/>
              <a:cxnLst/>
              <a:rect l="l" t="t" r="r" b="b"/>
              <a:pathLst>
                <a:path w="1618310" h="348117">
                  <a:moveTo>
                    <a:pt x="0" y="0"/>
                  </a:moveTo>
                  <a:lnTo>
                    <a:pt x="1618310" y="0"/>
                  </a:lnTo>
                  <a:lnTo>
                    <a:pt x="1618310" y="348117"/>
                  </a:lnTo>
                  <a:lnTo>
                    <a:pt x="0" y="34811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18310" cy="3671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aleway Bold"/>
                  <a:cs typeface="Times New Roman" panose="02020603050405020304" pitchFamily="18" charset="0"/>
                  <a:sym typeface="Raleway Bold"/>
                </a:rPr>
                <a:t>Exploratory Data Analysis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9333353" y="2289885"/>
            <a:ext cx="8714760" cy="601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Sentence Length Distribution 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– Pereira2018</a:t>
            </a:r>
          </a:p>
          <a:p>
            <a:pPr algn="l">
              <a:lnSpc>
                <a:spcPts val="4339"/>
              </a:lnSpc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Most sentences: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10–14 words (peak at 11–13 words) → medium length, suitable for LLMs.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Some short sentences (6–8 words) → likely     introductory.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Few long sentences (18–20 words) → outliers.</a:t>
            </a:r>
          </a:p>
          <a:p>
            <a:pPr algn="l">
              <a:lnSpc>
                <a:spcPts val="4339"/>
              </a:lnSpc>
            </a:pPr>
            <a:endParaRPr lang="en-US" sz="2799" dirty="0">
              <a:solidFill>
                <a:srgbClr val="000000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  <a:p>
            <a:pPr algn="l">
              <a:lnSpc>
                <a:spcPts val="4339"/>
              </a:lnSpc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Importance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: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- Neural activation depends on sentence length.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- Helps interpret model-to-brain alignment.</a:t>
            </a:r>
          </a:p>
          <a:p>
            <a:pPr algn="l">
              <a:lnSpc>
                <a:spcPts val="4339"/>
              </a:lnSpc>
            </a:pPr>
            <a:endParaRPr lang="en-US" sz="2799" dirty="0">
              <a:solidFill>
                <a:srgbClr val="000000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93C3D165-47F4-79D3-9499-B02B7A1D18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06DD822E-C3E2-07C4-557D-FA619BC16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67" y="3022679"/>
            <a:ext cx="7848600" cy="5886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05835" cy="10287000"/>
            <a:chOff x="0" y="0"/>
            <a:chExt cx="16607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0796" cy="2709333"/>
            </a:xfrm>
            <a:custGeom>
              <a:avLst/>
              <a:gdLst/>
              <a:ahLst/>
              <a:cxnLst/>
              <a:rect l="l" t="t" r="r" b="b"/>
              <a:pathLst>
                <a:path w="1660796" h="2709333">
                  <a:moveTo>
                    <a:pt x="0" y="0"/>
                  </a:moveTo>
                  <a:lnTo>
                    <a:pt x="1660796" y="0"/>
                  </a:lnTo>
                  <a:lnTo>
                    <a:pt x="16607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D8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607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915830" y="538637"/>
            <a:ext cx="6084943" cy="1925193"/>
            <a:chOff x="0" y="0"/>
            <a:chExt cx="1602619" cy="5070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2619" cy="507047"/>
            </a:xfrm>
            <a:custGeom>
              <a:avLst/>
              <a:gdLst/>
              <a:ahLst/>
              <a:cxnLst/>
              <a:rect l="l" t="t" r="r" b="b"/>
              <a:pathLst>
                <a:path w="1602619" h="507047">
                  <a:moveTo>
                    <a:pt x="0" y="0"/>
                  </a:moveTo>
                  <a:lnTo>
                    <a:pt x="1602619" y="0"/>
                  </a:lnTo>
                  <a:lnTo>
                    <a:pt x="1602619" y="507047"/>
                  </a:lnTo>
                  <a:lnTo>
                    <a:pt x="0" y="507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02619" cy="526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aleway Bold"/>
                  <a:cs typeface="Times New Roman" panose="02020603050405020304" pitchFamily="18" charset="0"/>
                  <a:sym typeface="Raleway Bold"/>
                </a:rPr>
                <a:t>Model and Computational Requirements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44000" y="3771900"/>
            <a:ext cx="8516169" cy="325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Model: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GPT-2 (~124M parameters, 12 layers, 768 embeddings).</a:t>
            </a:r>
          </a:p>
          <a:p>
            <a:pPr algn="l">
              <a:lnSpc>
                <a:spcPts val="4339"/>
              </a:lnSpc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Library: 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neural-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nlp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.</a:t>
            </a:r>
          </a:p>
          <a:p>
            <a:pPr algn="l">
              <a:lnSpc>
                <a:spcPts val="4339"/>
              </a:lnSpc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Hardware: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CPU only, Intel i7, 15 GB RAM.</a:t>
            </a:r>
          </a:p>
          <a:p>
            <a:pPr algn="l">
              <a:lnSpc>
                <a:spcPts val="4339"/>
              </a:lnSpc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Runtime: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Pereira2018: 4 min; Larger models not used due to memory/time constraints.</a:t>
            </a:r>
          </a:p>
        </p:txBody>
      </p:sp>
      <p:pic>
        <p:nvPicPr>
          <p:cNvPr id="10" name="Picture 9" descr="A computer chip and computer processor&#10;&#10;AI-generated content may be incorrect.">
            <a:extLst>
              <a:ext uri="{FF2B5EF4-FFF2-40B4-BE49-F238E27FC236}">
                <a16:creationId xmlns:a16="http://schemas.microsoft.com/office/drawing/2014/main" id="{E2A8ABD6-CBB9-B3D7-FD24-32A030BC6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30" y="2930137"/>
            <a:ext cx="4038600" cy="6701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05835" cy="10287000"/>
            <a:chOff x="0" y="0"/>
            <a:chExt cx="16607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0796" cy="2709333"/>
            </a:xfrm>
            <a:custGeom>
              <a:avLst/>
              <a:gdLst/>
              <a:ahLst/>
              <a:cxnLst/>
              <a:rect l="l" t="t" r="r" b="b"/>
              <a:pathLst>
                <a:path w="1660796" h="2709333">
                  <a:moveTo>
                    <a:pt x="0" y="0"/>
                  </a:moveTo>
                  <a:lnTo>
                    <a:pt x="1660796" y="0"/>
                  </a:lnTo>
                  <a:lnTo>
                    <a:pt x="16607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D8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607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59057" y="300328"/>
            <a:ext cx="6084943" cy="1925193"/>
            <a:chOff x="0" y="0"/>
            <a:chExt cx="1602619" cy="5070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2619" cy="507047"/>
            </a:xfrm>
            <a:custGeom>
              <a:avLst/>
              <a:gdLst/>
              <a:ahLst/>
              <a:cxnLst/>
              <a:rect l="l" t="t" r="r" b="b"/>
              <a:pathLst>
                <a:path w="1602619" h="507047">
                  <a:moveTo>
                    <a:pt x="0" y="0"/>
                  </a:moveTo>
                  <a:lnTo>
                    <a:pt x="1602619" y="0"/>
                  </a:lnTo>
                  <a:lnTo>
                    <a:pt x="1602619" y="507047"/>
                  </a:lnTo>
                  <a:lnTo>
                    <a:pt x="0" y="507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02619" cy="526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aleway Bold"/>
                  <a:cs typeface="Times New Roman" panose="02020603050405020304" pitchFamily="18" charset="0"/>
                  <a:sym typeface="Raleway Bold"/>
                </a:rPr>
                <a:t>Model Evaluation and Comparison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44000" y="2359055"/>
            <a:ext cx="8516169" cy="6012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Brain-Score metrics: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Quantify how well model activations predict neural responses.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Centered Kernel Alignment (CKA):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Measures similarity between model representations and neural activation patterns across layers.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Pearson correlation: 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Assesses linear correlation between predicted and observed neural responses.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Benchmark comparisons: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Evaluate models (e.g., GPT-2) on datasets like Pereira2018 to find layers and architectures that best align with brain activity.</a:t>
            </a:r>
          </a:p>
          <a:p>
            <a:pPr algn="l">
              <a:lnSpc>
                <a:spcPts val="4339"/>
              </a:lnSpc>
            </a:pPr>
            <a:endParaRPr lang="en-US" sz="2799" dirty="0">
              <a:solidFill>
                <a:srgbClr val="000000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pic>
        <p:nvPicPr>
          <p:cNvPr id="18" name="Picture 17" descr="A graph of a normalized predictiveity&#10;&#10;AI-generated content may be incorrect.">
            <a:extLst>
              <a:ext uri="{FF2B5EF4-FFF2-40B4-BE49-F238E27FC236}">
                <a16:creationId xmlns:a16="http://schemas.microsoft.com/office/drawing/2014/main" id="{B3131013-6388-8E65-DD4B-084595DCB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918782"/>
            <a:ext cx="5318013" cy="5414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351DEC-D2E9-74F6-5E37-4E1EF9F6940B}"/>
              </a:ext>
            </a:extLst>
          </p:cNvPr>
          <p:cNvSpPr txBox="1"/>
          <p:nvPr/>
        </p:nvSpPr>
        <p:spPr>
          <a:xfrm>
            <a:off x="990600" y="8572500"/>
            <a:ext cx="56100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Layer-wise brain score for GPT-2 on the Pereira2018 dataset.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05835" cy="10287000"/>
            <a:chOff x="0" y="0"/>
            <a:chExt cx="16607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0796" cy="2709333"/>
            </a:xfrm>
            <a:custGeom>
              <a:avLst/>
              <a:gdLst/>
              <a:ahLst/>
              <a:cxnLst/>
              <a:rect l="l" t="t" r="r" b="b"/>
              <a:pathLst>
                <a:path w="1660796" h="2709333">
                  <a:moveTo>
                    <a:pt x="0" y="0"/>
                  </a:moveTo>
                  <a:lnTo>
                    <a:pt x="1660796" y="0"/>
                  </a:lnTo>
                  <a:lnTo>
                    <a:pt x="16607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D8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607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59057" y="300328"/>
            <a:ext cx="6084943" cy="1925193"/>
            <a:chOff x="0" y="0"/>
            <a:chExt cx="1602619" cy="5070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2619" cy="507047"/>
            </a:xfrm>
            <a:custGeom>
              <a:avLst/>
              <a:gdLst/>
              <a:ahLst/>
              <a:cxnLst/>
              <a:rect l="l" t="t" r="r" b="b"/>
              <a:pathLst>
                <a:path w="1602619" h="507047">
                  <a:moveTo>
                    <a:pt x="0" y="0"/>
                  </a:moveTo>
                  <a:lnTo>
                    <a:pt x="1602619" y="0"/>
                  </a:lnTo>
                  <a:lnTo>
                    <a:pt x="1602619" y="507047"/>
                  </a:lnTo>
                  <a:lnTo>
                    <a:pt x="0" y="507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02619" cy="526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endParaRP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Raleway Bold"/>
                  <a:cs typeface="Times New Roman" panose="02020603050405020304" pitchFamily="18" charset="0"/>
                  <a:sym typeface="Raleway Bold"/>
                </a:rPr>
                <a:t>Environment Setup and Validation</a:t>
              </a:r>
            </a:p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endParaRPr lang="en-US" sz="3500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372600" y="2476500"/>
            <a:ext cx="8516169" cy="6563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Setup: 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Recreated legacy environment for neural-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nlp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benchmarks (2018–2020 codebase).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Tools: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Conda environment with Python 3.8, older 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PyTorch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, Brain-Score, and manual dependency adjustments.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Validation: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          GPT-2 activation extraction 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          CKA computations 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          Pereira2018 benchmark 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Benchmark result: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0.8159 → confirms full reproducibility and functionality.</a:t>
            </a:r>
          </a:p>
          <a:p>
            <a:pPr algn="l">
              <a:lnSpc>
                <a:spcPts val="4339"/>
              </a:lnSpc>
            </a:pPr>
            <a:endParaRPr lang="en-US" sz="2799" dirty="0">
              <a:solidFill>
                <a:srgbClr val="000000"/>
              </a:solidFill>
              <a:latin typeface="Times New Roman" panose="02020603050405020304" pitchFamily="18" charset="0"/>
              <a:ea typeface="Raleway"/>
              <a:cs typeface="Times New Roman" panose="02020603050405020304" pitchFamily="18" charset="0"/>
              <a:sym typeface="Raleway"/>
            </a:endParaRPr>
          </a:p>
        </p:txBody>
      </p:sp>
      <p:sp>
        <p:nvSpPr>
          <p:cNvPr id="9" name="AutoShape 2" descr="Generated image">
            <a:extLst>
              <a:ext uri="{FF2B5EF4-FFF2-40B4-BE49-F238E27FC236}">
                <a16:creationId xmlns:a16="http://schemas.microsoft.com/office/drawing/2014/main" id="{4E19EDBC-0642-CB8A-6AAA-59F1C82727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A computer with a computer screen and a computer with a wrench&#10;&#10;AI-generated content may be incorrect.">
            <a:extLst>
              <a:ext uri="{FF2B5EF4-FFF2-40B4-BE49-F238E27FC236}">
                <a16:creationId xmlns:a16="http://schemas.microsoft.com/office/drawing/2014/main" id="{1CE79E5B-F7A9-FCC0-AA4E-7FCF5A312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1" r="51906" b="17448"/>
          <a:stretch>
            <a:fillRect/>
          </a:stretch>
        </p:blipFill>
        <p:spPr>
          <a:xfrm>
            <a:off x="883639" y="2697632"/>
            <a:ext cx="4350836" cy="3890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1DAF7A1-7179-46A2-81E8-354960659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39" y="7090374"/>
            <a:ext cx="8121855" cy="2305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6305835" cy="10287000"/>
            <a:chOff x="0" y="0"/>
            <a:chExt cx="16607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60796" cy="2709333"/>
            </a:xfrm>
            <a:custGeom>
              <a:avLst/>
              <a:gdLst/>
              <a:ahLst/>
              <a:cxnLst/>
              <a:rect l="l" t="t" r="r" b="b"/>
              <a:pathLst>
                <a:path w="1660796" h="2709333">
                  <a:moveTo>
                    <a:pt x="0" y="0"/>
                  </a:moveTo>
                  <a:lnTo>
                    <a:pt x="1660796" y="0"/>
                  </a:lnTo>
                  <a:lnTo>
                    <a:pt x="16607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BD8D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60796" cy="27664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059057" y="300328"/>
            <a:ext cx="6084943" cy="1925193"/>
            <a:chOff x="0" y="0"/>
            <a:chExt cx="1602619" cy="5070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2619" cy="507047"/>
            </a:xfrm>
            <a:custGeom>
              <a:avLst/>
              <a:gdLst/>
              <a:ahLst/>
              <a:cxnLst/>
              <a:rect l="l" t="t" r="r" b="b"/>
              <a:pathLst>
                <a:path w="1602619" h="507047">
                  <a:moveTo>
                    <a:pt x="0" y="0"/>
                  </a:moveTo>
                  <a:lnTo>
                    <a:pt x="1602619" y="0"/>
                  </a:lnTo>
                  <a:lnTo>
                    <a:pt x="1602619" y="507047"/>
                  </a:lnTo>
                  <a:lnTo>
                    <a:pt x="0" y="507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1602619" cy="526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500" b="1">
                  <a:solidFill>
                    <a:srgbClr val="000000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Conclusions and Future Work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144000" y="2359055"/>
            <a:ext cx="8516169" cy="711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Conclusions: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          Successfully set up and validated the neural-</a:t>
            </a:r>
            <a:r>
              <a:rPr lang="en-US" sz="2799" dirty="0" err="1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nlp</a:t>
            </a: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environment.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         GPT-2 activations align with Pereira2018 fMRI responses, confirming reproducibility.</a:t>
            </a:r>
          </a:p>
          <a:p>
            <a:pPr marL="604519" lvl="1" indent="-302260" algn="l">
              <a:lnSpc>
                <a:spcPts val="4339"/>
              </a:lnSpc>
              <a:buFont typeface="Arial"/>
              <a:buChar char="•"/>
            </a:pPr>
            <a:r>
              <a:rPr lang="en-US" sz="2799" b="1" dirty="0">
                <a:solidFill>
                  <a:srgbClr val="000000"/>
                </a:solidFill>
                <a:latin typeface="Times New Roman" panose="02020603050405020304" pitchFamily="18" charset="0"/>
                <a:ea typeface="Raleway Bold"/>
                <a:cs typeface="Times New Roman" panose="02020603050405020304" pitchFamily="18" charset="0"/>
                <a:sym typeface="Raleway Bold"/>
              </a:rPr>
              <a:t>Future Work: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         Extend experiments to additional LLMs and neuroimaging datasets.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        Compare architectures, training objectives, and layer alignment with brain activity.</a:t>
            </a:r>
          </a:p>
          <a:p>
            <a:pPr algn="l">
              <a:lnSpc>
                <a:spcPts val="4339"/>
              </a:lnSpc>
            </a:pPr>
            <a:r>
              <a:rPr lang="en-US" sz="2799" dirty="0">
                <a:solidFill>
                  <a:srgbClr val="000000"/>
                </a:solidFill>
                <a:latin typeface="Times New Roman" panose="02020603050405020304" pitchFamily="18" charset="0"/>
                <a:ea typeface="Raleway"/>
                <a:cs typeface="Times New Roman" panose="02020603050405020304" pitchFamily="18" charset="0"/>
                <a:sym typeface="Raleway"/>
              </a:rPr>
              <a:t>         Gain broader insights into how LLMs capture human language processing.</a:t>
            </a:r>
          </a:p>
          <a:p>
            <a:pPr algn="l">
              <a:lnSpc>
                <a:spcPts val="4339"/>
              </a:lnSpc>
            </a:pPr>
            <a:endParaRPr lang="en-US" sz="2799" dirty="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" name="Picture 9" descr="A diagram of a brain&#10;&#10;AI-generated content may be incorrect.">
            <a:extLst>
              <a:ext uri="{FF2B5EF4-FFF2-40B4-BE49-F238E27FC236}">
                <a16:creationId xmlns:a16="http://schemas.microsoft.com/office/drawing/2014/main" id="{B343840C-1508-638E-546C-05C953CF7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31" y="3390900"/>
            <a:ext cx="7848600" cy="523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561</Words>
  <Application>Microsoft Office PowerPoint</Application>
  <PresentationFormat>Custom</PresentationFormat>
  <Paragraphs>58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Aptos</vt:lpstr>
      <vt:lpstr>Arial</vt:lpstr>
      <vt:lpstr>Raleway</vt:lpstr>
      <vt:lpstr>Raleway Bold</vt:lpstr>
      <vt:lpstr>Times New Roman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Turquois White Minimalist Modern Presentation</dc:title>
  <cp:lastModifiedBy>Maria Zidaroiu</cp:lastModifiedBy>
  <cp:revision>3</cp:revision>
  <dcterms:created xsi:type="dcterms:W3CDTF">2006-08-16T00:00:00Z</dcterms:created>
  <dcterms:modified xsi:type="dcterms:W3CDTF">2025-12-12T10:30:03Z</dcterms:modified>
  <dc:identifier>DAG7Pc3LDLY</dc:identifier>
</cp:coreProperties>
</file>